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9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x="9144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sldImg"/>
          </p:nvPr>
        </p:nvSpPr>
        <p:spPr>
          <a:xfrm>
            <a:off x="1107000" y="812520"/>
            <a:ext cx="5345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ru-RU" sz="4400" spc="-1" strike="noStrike"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dt" idx="3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ru-RU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ft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ru-RU" sz="1400" spc="-1" strike="noStrike">
                <a:latin typeface="Times New Roman"/>
              </a:defRPr>
            </a:lvl1pPr>
          </a:lstStyle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sldNum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ru-RU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3E9DC2D4-F4C6-4BE6-AECB-7DB98F456E41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sldImg"/>
          </p:nvPr>
        </p:nvSpPr>
        <p:spPr>
          <a:xfrm>
            <a:off x="1143360" y="685800"/>
            <a:ext cx="4571280" cy="3428280"/>
          </a:xfrm>
          <a:prstGeom prst="rect">
            <a:avLst/>
          </a:prstGeom>
          <a:ln w="0">
            <a:noFill/>
          </a:ln>
        </p:spPr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216000" indent="-216000"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ru" sz="1200" spc="-1" strike="noStrike">
                <a:solidFill>
                  <a:srgbClr val="595959"/>
                </a:solidFill>
                <a:latin typeface="Arial"/>
              </a:rPr>
              <a:t>Image, Conv, Pool, Shortcut, Feature map, conv6_4, Feature map Cell, Receptive field</a:t>
            </a:r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sldImg"/>
          </p:nvPr>
        </p:nvSpPr>
        <p:spPr>
          <a:xfrm>
            <a:off x="1143360" y="685800"/>
            <a:ext cx="4571280" cy="3428280"/>
          </a:xfrm>
          <a:prstGeom prst="rect">
            <a:avLst/>
          </a:prstGeom>
          <a:ln w="0">
            <a:noFill/>
          </a:ln>
        </p:spPr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216000" indent="-216000"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ru" sz="1200" spc="-1" strike="noStrike">
                <a:solidFill>
                  <a:srgbClr val="595959"/>
                </a:solidFill>
                <a:latin typeface="Arial"/>
              </a:rPr>
              <a:t>Image, Conv, Pool, Shortcut, Feature map, conv6_4, Feature map Cell, Receptive field</a:t>
            </a:r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sldImg"/>
          </p:nvPr>
        </p:nvSpPr>
        <p:spPr>
          <a:xfrm>
            <a:off x="1143360" y="685800"/>
            <a:ext cx="4571280" cy="3428280"/>
          </a:xfrm>
          <a:prstGeom prst="rect">
            <a:avLst/>
          </a:prstGeom>
          <a:ln w="0">
            <a:noFill/>
          </a:ln>
        </p:spPr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216000" indent="-216000"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ru" sz="1200" spc="-1" strike="noStrike">
                <a:solidFill>
                  <a:srgbClr val="595959"/>
                </a:solidFill>
                <a:latin typeface="Arial"/>
              </a:rPr>
              <a:t>Image, Conv, Pool, Shortcut, Feature map, conv6_4, Feature map Cell, Receptive field</a:t>
            </a:r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sldImg"/>
          </p:nvPr>
        </p:nvSpPr>
        <p:spPr>
          <a:xfrm>
            <a:off x="1143360" y="685800"/>
            <a:ext cx="4571280" cy="3428280"/>
          </a:xfrm>
          <a:prstGeom prst="rect">
            <a:avLst/>
          </a:prstGeom>
          <a:ln w="0">
            <a:noFill/>
          </a:ln>
        </p:spPr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216000" indent="-216000"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ru" sz="1200" spc="-1" strike="noStrike">
                <a:solidFill>
                  <a:srgbClr val="595959"/>
                </a:solidFill>
                <a:latin typeface="Arial"/>
              </a:rPr>
              <a:t>Image, Conv, Pool, Shortcut, Feature map, conv6_4, Feature map Cell, Receptive field</a:t>
            </a:r>
            <a:endParaRPr b="0" lang="ru-RU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E34F87A-3DFB-405C-9EC8-C6169F6D3D07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C7FAE7F-4E4F-40FB-AB8D-51A82F185C08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F5FC9DB-7C3E-4EF7-A56E-8DB3C9A04BEA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705E948-8E90-4BB0-A992-9832864D91EA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445E20-7E85-463D-8D73-28668F804BB1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4FA69D-E541-45A0-99F4-D84C67486C53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A7B9F3-DC34-4970-BE3A-AAB23C1D6276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2FE845-49CF-45F9-8BA7-756B41AA53BE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BC1EF0-267A-4942-B3FF-9A85617DEADF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992880"/>
            <a:ext cx="8519760" cy="1268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B7EC00-46EF-4A7B-8B37-5C9057D78A6A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A03E8B-B40B-4A1D-B03C-F58B8A60D4F9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A12A101-69A5-4677-809C-2B265D1C178C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772BE3-6D53-44BA-A596-F734495BD801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F5C414-C797-4504-8780-F396ABF621AD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DFFEFF-1DFA-4BBA-9D68-574B35F220E0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91A403-9C50-4A99-A689-FB7EEBE01AC7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F578E6-2BD2-449C-9F67-122342B80A90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D55A05B-F18E-40BE-A25A-25FEEB46D8DC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D4FFAB6-080A-4DB4-9E93-4551E88585BA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32294CF-FB4C-4412-9B19-BF1B8090C2A3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992880"/>
            <a:ext cx="8519760" cy="1268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8708013-F9E2-4238-BE76-4653F73D6BD3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E9264F7-1B30-4343-970D-AD3C5575A13A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2E59DCA-3E8D-4D86-9355-BD159BFDCEFD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ADAA2C3-1AB8-42C0-90A1-39F95157E954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8472600" y="6217560"/>
            <a:ext cx="547920" cy="524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0C48434-CFBF-4A51-A44E-669FE1135468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</a:t>
            </a:r>
            <a:r>
              <a:rPr b="0" lang="ru-RU" sz="1800" spc="-1" strike="noStrike">
                <a:latin typeface="Arial"/>
              </a:rPr>
              <a:t>заглавия щёлкните </a:t>
            </a:r>
            <a:r>
              <a:rPr b="0" lang="ru-RU" sz="1800" spc="-1" strike="noStrike">
                <a:latin typeface="Arial"/>
              </a:rPr>
              <a:t>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 idx="2"/>
          </p:nvPr>
        </p:nvSpPr>
        <p:spPr>
          <a:xfrm>
            <a:off x="8472600" y="6217560"/>
            <a:ext cx="547920" cy="524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E0B3F58-405B-4194-B6E4-06851DA1594F}" type="slidenum">
              <a:rPr b="0" lang="ru" sz="1000" spc="-1" strike="noStrike">
                <a:solidFill>
                  <a:srgbClr val="595959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sgrvinod/a-PyTorch-Tutorial-to-Object-Detection" TargetMode="External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github.com/sgrvinod/a-PyTorch-Tutorial-to-Object-Detection" TargetMode="External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github.com/sgrvinod/a-PyTorch-Tutorial-to-Object-Detection" TargetMode="External"/><Relationship Id="rId3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s://github.com/sgrvinod/a-PyTorch-Tutorial-to-Object-Detection" TargetMode="External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sgrvinod/a-PyTorch-Tutorial-to-Object-Detection" TargetMode="External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hyperlink" Target="https://github.com/sgrvinod/a-PyTorch-Tutorial-to-Object-Detection" TargetMode="External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hyperlink" Target="https://github.com/sgrvinod/a-PyTorch-Tutorial-to-Object-Detection" TargetMode="External"/><Relationship Id="rId5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hyperlink" Target="https://github.com/sgrvinod/a-PyTorch-Tutorial-to-Object-Detection" TargetMode="External"/><Relationship Id="rId5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hyperlink" Target="https://github.com/sgrvinod/a-PyTorch-Tutorial-to-Object-Detection" TargetMode="External"/><Relationship Id="rId4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github.com/sgrvinod/a-PyTorch-Tutorial-to-Object-Detection" TargetMode="External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hyperlink" Target="https://github.com/sgrvinod/a-PyTorch-Tutorial-to-Object-Detection" TargetMode="External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github.com/sgrvinod/a-PyTorch-Tutorial-to-Object-Detection" TargetMode="External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arxiv.org/abs/1905.05055" TargetMode="External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Two-stage (proposal-based)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311760" y="186120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Generate boxes proposals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separate algorithm / net)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Warp them to one shape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Regress and classify them 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(with another algorithm)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Post-process predictions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86" name="Google Shape;440;p63" descr=""/>
          <p:cNvPicPr/>
          <p:nvPr/>
        </p:nvPicPr>
        <p:blipFill>
          <a:blip r:embed="rId1"/>
          <a:stretch/>
        </p:blipFill>
        <p:spPr>
          <a:xfrm>
            <a:off x="3965040" y="2357280"/>
            <a:ext cx="5178240" cy="2142720"/>
          </a:xfrm>
          <a:prstGeom prst="rect">
            <a:avLst/>
          </a:prstGeom>
          <a:ln w="0">
            <a:noFill/>
          </a:ln>
        </p:spPr>
      </p:pic>
      <p:sp>
        <p:nvSpPr>
          <p:cNvPr id="87" name="Google Shape;441;p63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Convolutions: recap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28" name="Google Shape;518;p72" descr=""/>
          <p:cNvPicPr/>
          <p:nvPr/>
        </p:nvPicPr>
        <p:blipFill>
          <a:blip r:embed="rId1"/>
          <a:stretch/>
        </p:blipFill>
        <p:spPr>
          <a:xfrm>
            <a:off x="428760" y="1991520"/>
            <a:ext cx="8286120" cy="2047320"/>
          </a:xfrm>
          <a:prstGeom prst="rect">
            <a:avLst/>
          </a:prstGeom>
          <a:ln w="0">
            <a:noFill/>
          </a:ln>
        </p:spPr>
      </p:pic>
      <p:sp>
        <p:nvSpPr>
          <p:cNvPr id="129" name="Google Shape;519;p72"/>
          <p:cNvSpPr/>
          <p:nvPr/>
        </p:nvSpPr>
        <p:spPr>
          <a:xfrm>
            <a:off x="76752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image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30" name="Google Shape;520;p72"/>
          <p:cNvSpPr/>
          <p:nvPr/>
        </p:nvSpPr>
        <p:spPr>
          <a:xfrm>
            <a:off x="343080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conv kernels (filters)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31" name="Google Shape;521;p72"/>
          <p:cNvSpPr/>
          <p:nvPr/>
        </p:nvSpPr>
        <p:spPr>
          <a:xfrm>
            <a:off x="631836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feature map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32" name="Google Shape;522;p72"/>
          <p:cNvSpPr/>
          <p:nvPr/>
        </p:nvSpPr>
        <p:spPr>
          <a:xfrm>
            <a:off x="6671160" y="2381040"/>
            <a:ext cx="412560" cy="40284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Google Shape;523;p72"/>
          <p:cNvSpPr/>
          <p:nvPr/>
        </p:nvSpPr>
        <p:spPr>
          <a:xfrm flipH="1" rot="10800000">
            <a:off x="6676200" y="1988280"/>
            <a:ext cx="397800" cy="39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Google Shape;524;p72"/>
          <p:cNvSpPr/>
          <p:nvPr/>
        </p:nvSpPr>
        <p:spPr>
          <a:xfrm flipH="1" rot="10800000">
            <a:off x="7086600" y="1988280"/>
            <a:ext cx="397800" cy="39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Google Shape;525;p72"/>
          <p:cNvSpPr/>
          <p:nvPr/>
        </p:nvSpPr>
        <p:spPr>
          <a:xfrm flipH="1" rot="10800000">
            <a:off x="7076880" y="2386800"/>
            <a:ext cx="397800" cy="39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Google Shape;526;p72"/>
          <p:cNvSpPr/>
          <p:nvPr/>
        </p:nvSpPr>
        <p:spPr>
          <a:xfrm>
            <a:off x="7074720" y="1987560"/>
            <a:ext cx="40248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Google Shape;527;p72"/>
          <p:cNvSpPr/>
          <p:nvPr/>
        </p:nvSpPr>
        <p:spPr>
          <a:xfrm rot="5400000">
            <a:off x="7281720" y="2184120"/>
            <a:ext cx="40248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Google Shape;528;p72"/>
          <p:cNvSpPr/>
          <p:nvPr/>
        </p:nvSpPr>
        <p:spPr>
          <a:xfrm>
            <a:off x="5881680" y="144612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cell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39" name="Google Shape;529;p72"/>
          <p:cNvSpPr/>
          <p:nvPr/>
        </p:nvSpPr>
        <p:spPr>
          <a:xfrm>
            <a:off x="5372280" y="1387440"/>
            <a:ext cx="3342600" cy="40334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Google Shape;530;p72"/>
          <p:cNvSpPr/>
          <p:nvPr/>
        </p:nvSpPr>
        <p:spPr>
          <a:xfrm>
            <a:off x="4865400" y="1861560"/>
            <a:ext cx="3300480" cy="23065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Convolutions: recap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42" name="Google Shape;536;p73" descr=""/>
          <p:cNvPicPr/>
          <p:nvPr/>
        </p:nvPicPr>
        <p:blipFill>
          <a:blip r:embed="rId1"/>
          <a:stretch/>
        </p:blipFill>
        <p:spPr>
          <a:xfrm>
            <a:off x="428760" y="1991520"/>
            <a:ext cx="8286120" cy="2047320"/>
          </a:xfrm>
          <a:prstGeom prst="rect">
            <a:avLst/>
          </a:prstGeom>
          <a:ln w="0">
            <a:noFill/>
          </a:ln>
        </p:spPr>
      </p:pic>
      <p:sp>
        <p:nvSpPr>
          <p:cNvPr id="143" name="Google Shape;537;p73"/>
          <p:cNvSpPr/>
          <p:nvPr/>
        </p:nvSpPr>
        <p:spPr>
          <a:xfrm>
            <a:off x="76752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image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44" name="Google Shape;538;p73"/>
          <p:cNvSpPr/>
          <p:nvPr/>
        </p:nvSpPr>
        <p:spPr>
          <a:xfrm>
            <a:off x="343080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conv kernels (filters)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45" name="Google Shape;539;p73"/>
          <p:cNvSpPr/>
          <p:nvPr/>
        </p:nvSpPr>
        <p:spPr>
          <a:xfrm>
            <a:off x="631836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feature map</a:t>
            </a:r>
            <a:endParaRPr b="0" lang="ru-RU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Convolutions: recap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47" name="Google Shape;545;p74" descr=""/>
          <p:cNvPicPr/>
          <p:nvPr/>
        </p:nvPicPr>
        <p:blipFill>
          <a:blip r:embed="rId1"/>
          <a:stretch/>
        </p:blipFill>
        <p:spPr>
          <a:xfrm>
            <a:off x="428760" y="1991520"/>
            <a:ext cx="8286120" cy="2047320"/>
          </a:xfrm>
          <a:prstGeom prst="rect">
            <a:avLst/>
          </a:prstGeom>
          <a:ln w="0">
            <a:noFill/>
          </a:ln>
        </p:spPr>
      </p:pic>
      <p:sp>
        <p:nvSpPr>
          <p:cNvPr id="148" name="Google Shape;546;p74"/>
          <p:cNvSpPr/>
          <p:nvPr/>
        </p:nvSpPr>
        <p:spPr>
          <a:xfrm>
            <a:off x="76752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image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49" name="Google Shape;547;p74"/>
          <p:cNvSpPr/>
          <p:nvPr/>
        </p:nvSpPr>
        <p:spPr>
          <a:xfrm>
            <a:off x="343080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conv kernels (filters)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50" name="Google Shape;548;p74"/>
          <p:cNvSpPr/>
          <p:nvPr/>
        </p:nvSpPr>
        <p:spPr>
          <a:xfrm>
            <a:off x="631836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feature map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51" name="Google Shape;549;p74"/>
          <p:cNvSpPr/>
          <p:nvPr/>
        </p:nvSpPr>
        <p:spPr>
          <a:xfrm>
            <a:off x="6671160" y="2381040"/>
            <a:ext cx="412560" cy="40284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Google Shape;550;p74"/>
          <p:cNvSpPr/>
          <p:nvPr/>
        </p:nvSpPr>
        <p:spPr>
          <a:xfrm flipH="1" rot="10800000">
            <a:off x="6676200" y="1988280"/>
            <a:ext cx="397800" cy="39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Google Shape;551;p74"/>
          <p:cNvSpPr/>
          <p:nvPr/>
        </p:nvSpPr>
        <p:spPr>
          <a:xfrm flipH="1" rot="10800000">
            <a:off x="7086600" y="1988280"/>
            <a:ext cx="397800" cy="39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Google Shape;552;p74"/>
          <p:cNvSpPr/>
          <p:nvPr/>
        </p:nvSpPr>
        <p:spPr>
          <a:xfrm flipH="1" rot="10800000">
            <a:off x="7076880" y="2386800"/>
            <a:ext cx="397800" cy="39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Google Shape;553;p74"/>
          <p:cNvSpPr/>
          <p:nvPr/>
        </p:nvSpPr>
        <p:spPr>
          <a:xfrm>
            <a:off x="7074720" y="1987560"/>
            <a:ext cx="40248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Google Shape;554;p74"/>
          <p:cNvSpPr/>
          <p:nvPr/>
        </p:nvSpPr>
        <p:spPr>
          <a:xfrm rot="5400000">
            <a:off x="7281720" y="2184120"/>
            <a:ext cx="40248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Google Shape;555;p74"/>
          <p:cNvSpPr/>
          <p:nvPr/>
        </p:nvSpPr>
        <p:spPr>
          <a:xfrm>
            <a:off x="5881680" y="144612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cell</a:t>
            </a:r>
            <a:endParaRPr b="0" lang="ru-RU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up-to-bottom explanation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311760" y="1536480"/>
            <a:ext cx="8519760" cy="53208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SSD pipeline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spcBef>
                <a:spcPts val="1599"/>
              </a:spcBef>
              <a:buClr>
                <a:srgbClr val="000000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Input: image (h,w,3) </a:t>
            </a:r>
            <a:r>
              <a:rPr b="0" lang="ru" sz="1600" spc="-1" strike="noStrik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</a:rPr>
              <a:t>→</a:t>
            </a: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 Backbone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Backbone </a:t>
            </a:r>
            <a:r>
              <a:rPr b="0" lang="ru" sz="1600" spc="-1" strike="noStrik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</a:rPr>
              <a:t>→</a:t>
            </a: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 feature map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Feature map </a:t>
            </a:r>
            <a:r>
              <a:rPr b="0" lang="ru" sz="1600" spc="-1" strike="noStrik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</a:rPr>
              <a:t>→</a:t>
            </a: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 boxes locations and classes inside of them</a:t>
            </a:r>
            <a:endParaRPr b="0" lang="ru-RU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1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Detection task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spcBef>
                <a:spcPts val="1599"/>
              </a:spcBef>
              <a:buClr>
                <a:srgbClr val="000000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How many boxes?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What should be the size of an input image?</a:t>
            </a:r>
            <a:endParaRPr b="0" lang="ru-RU" sz="1600" spc="-1" strike="noStrike"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How to train? (~ how to make it differentiable?)</a:t>
            </a:r>
            <a:endParaRPr b="0" lang="ru-RU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ru-RU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ru-RU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ru-RU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buNone/>
              <a:tabLst>
                <a:tab algn="l" pos="0"/>
              </a:tabLst>
            </a:pPr>
            <a:endParaRPr b="0" lang="ru-RU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tlrb format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61" name="Google Shape;567;p76" descr=""/>
          <p:cNvPicPr/>
          <p:nvPr/>
        </p:nvPicPr>
        <p:blipFill>
          <a:blip r:embed="rId1"/>
          <a:stretch/>
        </p:blipFill>
        <p:spPr>
          <a:xfrm>
            <a:off x="152280" y="1356840"/>
            <a:ext cx="8838360" cy="4866840"/>
          </a:xfrm>
          <a:prstGeom prst="rect">
            <a:avLst/>
          </a:prstGeom>
          <a:ln w="0">
            <a:noFill/>
          </a:ln>
        </p:spPr>
      </p:pic>
      <p:sp>
        <p:nvSpPr>
          <p:cNvPr id="162" name="Google Shape;568;p76"/>
          <p:cNvSpPr/>
          <p:nvPr/>
        </p:nvSpPr>
        <p:spPr>
          <a:xfrm>
            <a:off x="5168880" y="6533280"/>
            <a:ext cx="397440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324720" bIns="324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https://github.com/sgrvinod/a-PyTorch-Tutorial-to-Object-Detection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xywh format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64" name="Google Shape;574;p77" descr=""/>
          <p:cNvPicPr/>
          <p:nvPr/>
        </p:nvPicPr>
        <p:blipFill>
          <a:blip r:embed="rId1"/>
          <a:stretch/>
        </p:blipFill>
        <p:spPr>
          <a:xfrm>
            <a:off x="152280" y="1356840"/>
            <a:ext cx="8838360" cy="4879080"/>
          </a:xfrm>
          <a:prstGeom prst="rect">
            <a:avLst/>
          </a:prstGeom>
          <a:ln w="0">
            <a:noFill/>
          </a:ln>
        </p:spPr>
      </p:pic>
      <p:sp>
        <p:nvSpPr>
          <p:cNvPr id="165" name="Google Shape;575;p77"/>
          <p:cNvSpPr/>
          <p:nvPr/>
        </p:nvSpPr>
        <p:spPr>
          <a:xfrm>
            <a:off x="5168880" y="6533280"/>
            <a:ext cx="397440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324720" bIns="324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https://github.com/sgrvinod/a-PyTorch-Tutorial-to-Object-Detection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Intersection over Union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67" name="Google Shape;581;p78" descr=""/>
          <p:cNvPicPr/>
          <p:nvPr/>
        </p:nvPicPr>
        <p:blipFill>
          <a:blip r:embed="rId1"/>
          <a:stretch/>
        </p:blipFill>
        <p:spPr>
          <a:xfrm>
            <a:off x="460080" y="1356840"/>
            <a:ext cx="8223480" cy="4437720"/>
          </a:xfrm>
          <a:prstGeom prst="rect">
            <a:avLst/>
          </a:prstGeom>
          <a:ln w="0">
            <a:noFill/>
          </a:ln>
        </p:spPr>
      </p:pic>
      <p:sp>
        <p:nvSpPr>
          <p:cNvPr id="168" name="Google Shape;582;p78"/>
          <p:cNvSpPr/>
          <p:nvPr/>
        </p:nvSpPr>
        <p:spPr>
          <a:xfrm>
            <a:off x="5168880" y="6533280"/>
            <a:ext cx="397440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324720" bIns="324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https://github.com/sgrvinod/a-PyTorch-Tutorial-to-Object-Detection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VGG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70" name="Google Shape;588;p79" descr=""/>
          <p:cNvPicPr/>
          <p:nvPr/>
        </p:nvPicPr>
        <p:blipFill>
          <a:blip r:embed="rId1"/>
          <a:stretch/>
        </p:blipFill>
        <p:spPr>
          <a:xfrm rot="5400000">
            <a:off x="1294560" y="1771920"/>
            <a:ext cx="6553800" cy="3312360"/>
          </a:xfrm>
          <a:prstGeom prst="rect">
            <a:avLst/>
          </a:prstGeom>
          <a:ln w="0">
            <a:noFill/>
          </a:ln>
        </p:spPr>
      </p:pic>
      <p:sp>
        <p:nvSpPr>
          <p:cNvPr id="171" name="Google Shape;589;p79"/>
          <p:cNvSpPr/>
          <p:nvPr/>
        </p:nvSpPr>
        <p:spPr>
          <a:xfrm>
            <a:off x="6720480" y="6602040"/>
            <a:ext cx="24231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6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https://github.com/sgrvinod/a-PyTorch-Tutorial-to-Object-Detection</a:t>
            </a:r>
            <a:r>
              <a:rPr b="0" lang="ru" sz="6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VGG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73" name="Google Shape;595;p80" descr=""/>
          <p:cNvPicPr/>
          <p:nvPr/>
        </p:nvPicPr>
        <p:blipFill>
          <a:blip r:embed="rId1"/>
          <a:stretch/>
        </p:blipFill>
        <p:spPr>
          <a:xfrm rot="5400000">
            <a:off x="1294560" y="1771920"/>
            <a:ext cx="6553800" cy="3312360"/>
          </a:xfrm>
          <a:prstGeom prst="rect">
            <a:avLst/>
          </a:prstGeom>
          <a:ln w="0">
            <a:noFill/>
          </a:ln>
        </p:spPr>
      </p:pic>
      <p:sp>
        <p:nvSpPr>
          <p:cNvPr id="174" name="Google Shape;596;p80"/>
          <p:cNvSpPr/>
          <p:nvPr/>
        </p:nvSpPr>
        <p:spPr>
          <a:xfrm>
            <a:off x="2892600" y="5864400"/>
            <a:ext cx="3384000" cy="756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Google Shape;597;p80"/>
          <p:cNvSpPr/>
          <p:nvPr/>
        </p:nvSpPr>
        <p:spPr>
          <a:xfrm flipH="1">
            <a:off x="2891880" y="5864400"/>
            <a:ext cx="3384000" cy="756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Google Shape;598;p80"/>
          <p:cNvSpPr/>
          <p:nvPr/>
        </p:nvSpPr>
        <p:spPr>
          <a:xfrm>
            <a:off x="6720480" y="6602040"/>
            <a:ext cx="24231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6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https://github.com/sgrvinod/a-PyTorch-Tutorial-to-Object-Detection</a:t>
            </a:r>
            <a:r>
              <a:rPr b="0" lang="ru" sz="6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78" name="Google Shape;604;p81" descr=""/>
          <p:cNvPicPr/>
          <p:nvPr/>
        </p:nvPicPr>
        <p:blipFill>
          <a:blip r:embed="rId1"/>
          <a:srcRect l="0" t="0" r="0" b="29994"/>
          <a:stretch/>
        </p:blipFill>
        <p:spPr>
          <a:xfrm rot="5400000">
            <a:off x="1195920" y="1763640"/>
            <a:ext cx="6751440" cy="3328560"/>
          </a:xfrm>
          <a:prstGeom prst="rect">
            <a:avLst/>
          </a:prstGeom>
          <a:ln w="0">
            <a:noFill/>
          </a:ln>
        </p:spPr>
      </p:pic>
      <p:sp>
        <p:nvSpPr>
          <p:cNvPr id="179" name="Google Shape;605;p81"/>
          <p:cNvSpPr/>
          <p:nvPr/>
        </p:nvSpPr>
        <p:spPr>
          <a:xfrm>
            <a:off x="6720480" y="6602040"/>
            <a:ext cx="24231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6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https://github.com/sgrvinod/a-PyTorch-Tutorial-to-Object-Detection</a:t>
            </a:r>
            <a:r>
              <a:rPr b="0" lang="ru" sz="6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Roboto"/>
                <a:ea typeface="Roboto"/>
              </a:rPr>
              <a:t>Summary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311760" y="1628280"/>
            <a:ext cx="8519760" cy="52290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Core ideas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Roboto"/>
                <a:ea typeface="Roboto"/>
              </a:rPr>
              <a:t>Two-stage detectors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VGG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81" name="Google Shape;611;p 1" descr=""/>
          <p:cNvPicPr/>
          <p:nvPr/>
        </p:nvPicPr>
        <p:blipFill>
          <a:blip r:embed="rId1"/>
          <a:srcRect l="0" t="0" r="0" b="29994"/>
          <a:stretch/>
        </p:blipFill>
        <p:spPr>
          <a:xfrm rot="5400000">
            <a:off x="1203480" y="1763640"/>
            <a:ext cx="6751440" cy="3328560"/>
          </a:xfrm>
          <a:prstGeom prst="rect">
            <a:avLst/>
          </a:prstGeom>
          <a:ln w="0">
            <a:noFill/>
          </a:ln>
        </p:spPr>
      </p:pic>
      <p:pic>
        <p:nvPicPr>
          <p:cNvPr id="182" name="Google Shape;612;p 1" descr=""/>
          <p:cNvPicPr/>
          <p:nvPr/>
        </p:nvPicPr>
        <p:blipFill>
          <a:blip r:embed="rId2"/>
          <a:srcRect l="57127" t="69590" r="23617" b="0"/>
          <a:stretch/>
        </p:blipFill>
        <p:spPr>
          <a:xfrm>
            <a:off x="1616040" y="3881880"/>
            <a:ext cx="1298160" cy="1444680"/>
          </a:xfrm>
          <a:prstGeom prst="rect">
            <a:avLst/>
          </a:prstGeom>
          <a:ln w="0">
            <a:noFill/>
          </a:ln>
        </p:spPr>
      </p:pic>
      <p:pic>
        <p:nvPicPr>
          <p:cNvPr id="183" name="Google Shape;613;p 1" descr=""/>
          <p:cNvPicPr/>
          <p:nvPr/>
        </p:nvPicPr>
        <p:blipFill>
          <a:blip r:embed="rId3"/>
          <a:srcRect l="85902" t="69590" r="1980" b="9600"/>
          <a:stretch/>
        </p:blipFill>
        <p:spPr>
          <a:xfrm>
            <a:off x="2056320" y="5816520"/>
            <a:ext cx="816120" cy="988200"/>
          </a:xfrm>
          <a:prstGeom prst="rect">
            <a:avLst/>
          </a:prstGeom>
          <a:ln w="0">
            <a:noFill/>
          </a:ln>
        </p:spPr>
      </p:pic>
      <p:sp>
        <p:nvSpPr>
          <p:cNvPr id="184" name="Google Shape;614;p 1"/>
          <p:cNvSpPr/>
          <p:nvPr/>
        </p:nvSpPr>
        <p:spPr>
          <a:xfrm>
            <a:off x="6720480" y="6602040"/>
            <a:ext cx="24231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6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4"/>
              </a:rPr>
              <a:t>https://github.com/sgrvinod/a-PyTorch-Tutorial-to-Object-Detection</a:t>
            </a:r>
            <a:r>
              <a:rPr b="0" lang="ru" sz="6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VGG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86" name="Google Shape;620;p 1" descr=""/>
          <p:cNvPicPr/>
          <p:nvPr/>
        </p:nvPicPr>
        <p:blipFill>
          <a:blip r:embed="rId1"/>
          <a:srcRect l="0" t="0" r="0" b="29994"/>
          <a:stretch/>
        </p:blipFill>
        <p:spPr>
          <a:xfrm rot="5400000">
            <a:off x="1203480" y="1763640"/>
            <a:ext cx="6751440" cy="3328560"/>
          </a:xfrm>
          <a:prstGeom prst="rect">
            <a:avLst/>
          </a:prstGeom>
          <a:ln w="0">
            <a:noFill/>
          </a:ln>
        </p:spPr>
      </p:pic>
      <p:pic>
        <p:nvPicPr>
          <p:cNvPr id="187" name="Google Shape;621;p 1" descr=""/>
          <p:cNvPicPr/>
          <p:nvPr/>
        </p:nvPicPr>
        <p:blipFill>
          <a:blip r:embed="rId2"/>
          <a:srcRect l="57127" t="69590" r="23617" b="0"/>
          <a:stretch/>
        </p:blipFill>
        <p:spPr>
          <a:xfrm>
            <a:off x="1616040" y="3881880"/>
            <a:ext cx="1298160" cy="1444680"/>
          </a:xfrm>
          <a:prstGeom prst="rect">
            <a:avLst/>
          </a:prstGeom>
          <a:ln w="0">
            <a:noFill/>
          </a:ln>
        </p:spPr>
      </p:pic>
      <p:pic>
        <p:nvPicPr>
          <p:cNvPr id="188" name="Google Shape;622;p 1" descr=""/>
          <p:cNvPicPr/>
          <p:nvPr/>
        </p:nvPicPr>
        <p:blipFill>
          <a:blip r:embed="rId3"/>
          <a:srcRect l="85902" t="69590" r="1980" b="9600"/>
          <a:stretch/>
        </p:blipFill>
        <p:spPr>
          <a:xfrm>
            <a:off x="2056320" y="5816520"/>
            <a:ext cx="816120" cy="988200"/>
          </a:xfrm>
          <a:prstGeom prst="rect">
            <a:avLst/>
          </a:prstGeom>
          <a:ln w="0">
            <a:noFill/>
          </a:ln>
        </p:spPr>
      </p:pic>
      <p:sp>
        <p:nvSpPr>
          <p:cNvPr id="189" name="Google Shape;623;p 1"/>
          <p:cNvSpPr/>
          <p:nvPr/>
        </p:nvSpPr>
        <p:spPr>
          <a:xfrm>
            <a:off x="4466880" y="6277320"/>
            <a:ext cx="3600" cy="527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Google Shape;624;p 1"/>
          <p:cNvSpPr/>
          <p:nvPr/>
        </p:nvSpPr>
        <p:spPr>
          <a:xfrm>
            <a:off x="3330000" y="6346080"/>
            <a:ext cx="2498760" cy="38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Auxiliary              Layers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91" name="Google Shape;625;p 1"/>
          <p:cNvSpPr/>
          <p:nvPr/>
        </p:nvSpPr>
        <p:spPr>
          <a:xfrm>
            <a:off x="6720480" y="6602040"/>
            <a:ext cx="24231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6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4"/>
              </a:rPr>
              <a:t>https://github.com/sgrvinod/a-PyTorch-Tutorial-to-Object-Detection</a:t>
            </a:r>
            <a:r>
              <a:rPr b="0" lang="ru" sz="6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auxiliary (“extra”) layers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93" name="Google Shape;631;p 1" descr=""/>
          <p:cNvPicPr/>
          <p:nvPr/>
        </p:nvPicPr>
        <p:blipFill>
          <a:blip r:embed="rId1"/>
          <a:srcRect l="38544" t="0" r="18973" b="0"/>
          <a:stretch/>
        </p:blipFill>
        <p:spPr>
          <a:xfrm rot="5400000">
            <a:off x="2822040" y="1997640"/>
            <a:ext cx="3500280" cy="5195520"/>
          </a:xfrm>
          <a:prstGeom prst="rect">
            <a:avLst/>
          </a:prstGeom>
          <a:ln w="0">
            <a:noFill/>
          </a:ln>
        </p:spPr>
      </p:pic>
      <p:pic>
        <p:nvPicPr>
          <p:cNvPr id="194" name="Google Shape;632;p 1" descr=""/>
          <p:cNvPicPr/>
          <p:nvPr/>
        </p:nvPicPr>
        <p:blipFill>
          <a:blip r:embed="rId2"/>
          <a:srcRect l="85902" t="69590" r="1980" b="9600"/>
          <a:stretch/>
        </p:blipFill>
        <p:spPr>
          <a:xfrm>
            <a:off x="4299840" y="1094400"/>
            <a:ext cx="1445760" cy="1750320"/>
          </a:xfrm>
          <a:prstGeom prst="rect">
            <a:avLst/>
          </a:prstGeom>
          <a:ln w="0">
            <a:noFill/>
          </a:ln>
        </p:spPr>
      </p:pic>
      <p:sp>
        <p:nvSpPr>
          <p:cNvPr id="195" name="Google Shape;633;p 1"/>
          <p:cNvSpPr/>
          <p:nvPr/>
        </p:nvSpPr>
        <p:spPr>
          <a:xfrm>
            <a:off x="6720480" y="6602040"/>
            <a:ext cx="24231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6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3"/>
              </a:rPr>
              <a:t>https://github.com/sgrvinod/a-PyTorch-Tutorial-to-Object-Detection</a:t>
            </a:r>
            <a:r>
              <a:rPr b="0" lang="ru" sz="6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feature maps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97" name="Google Shape;639;p 1"/>
          <p:cNvSpPr/>
          <p:nvPr/>
        </p:nvSpPr>
        <p:spPr>
          <a:xfrm>
            <a:off x="6720480" y="6602040"/>
            <a:ext cx="24231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6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https://github.com/sgrvinod/a-PyTorch-Tutorial-to-Object-Detection</a:t>
            </a:r>
            <a:r>
              <a:rPr b="0" lang="ru" sz="6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600" spc="-1" strike="noStrike">
              <a:latin typeface="Arial"/>
            </a:endParaRPr>
          </a:p>
        </p:txBody>
      </p:sp>
      <p:pic>
        <p:nvPicPr>
          <p:cNvPr id="198" name="Google Shape;640;p 1" descr=""/>
          <p:cNvPicPr/>
          <p:nvPr/>
        </p:nvPicPr>
        <p:blipFill>
          <a:blip r:embed="rId2"/>
          <a:srcRect l="57127" t="69590" r="23617" b="0"/>
          <a:stretch/>
        </p:blipFill>
        <p:spPr>
          <a:xfrm>
            <a:off x="412920" y="2187360"/>
            <a:ext cx="2230560" cy="2482560"/>
          </a:xfrm>
          <a:prstGeom prst="rect">
            <a:avLst/>
          </a:prstGeom>
          <a:ln w="0">
            <a:noFill/>
          </a:ln>
        </p:spPr>
      </p:pic>
      <p:pic>
        <p:nvPicPr>
          <p:cNvPr id="199" name="Google Shape;641;p 1" descr=""/>
          <p:cNvPicPr/>
          <p:nvPr/>
        </p:nvPicPr>
        <p:blipFill>
          <a:blip r:embed="rId3"/>
          <a:srcRect l="85902" t="69590" r="1980" b="9600"/>
          <a:stretch/>
        </p:blipFill>
        <p:spPr>
          <a:xfrm>
            <a:off x="2944080" y="2561040"/>
            <a:ext cx="1433160" cy="1735200"/>
          </a:xfrm>
          <a:prstGeom prst="rect">
            <a:avLst/>
          </a:prstGeom>
          <a:ln w="0">
            <a:noFill/>
          </a:ln>
        </p:spPr>
      </p:pic>
      <p:pic>
        <p:nvPicPr>
          <p:cNvPr id="200" name="Google Shape;642;p 1" descr=""/>
          <p:cNvPicPr/>
          <p:nvPr/>
        </p:nvPicPr>
        <p:blipFill>
          <a:blip r:embed="rId4"/>
          <a:srcRect l="38544" t="79268" r="18973" b="0"/>
          <a:stretch/>
        </p:blipFill>
        <p:spPr>
          <a:xfrm>
            <a:off x="4225320" y="2639520"/>
            <a:ext cx="4505040" cy="1384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202" name="Google Shape;648;p 1"/>
          <p:cNvSpPr/>
          <p:nvPr/>
        </p:nvSpPr>
        <p:spPr>
          <a:xfrm>
            <a:off x="6720480" y="6602040"/>
            <a:ext cx="24231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6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https://github.com/sgrvinod/a-PyTorch-Tutorial-to-Object-Detection</a:t>
            </a:r>
            <a:r>
              <a:rPr b="0" lang="ru" sz="6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600" spc="-1" strike="noStrike">
              <a:latin typeface="Arial"/>
            </a:endParaRPr>
          </a:p>
        </p:txBody>
      </p:sp>
      <p:pic>
        <p:nvPicPr>
          <p:cNvPr id="203" name="Google Shape;649;p 1" descr=""/>
          <p:cNvPicPr/>
          <p:nvPr/>
        </p:nvPicPr>
        <p:blipFill>
          <a:blip r:embed="rId2"/>
          <a:srcRect l="57127" t="69590" r="23617" b="0"/>
          <a:stretch/>
        </p:blipFill>
        <p:spPr>
          <a:xfrm>
            <a:off x="412920" y="2187360"/>
            <a:ext cx="2230560" cy="2482560"/>
          </a:xfrm>
          <a:prstGeom prst="rect">
            <a:avLst/>
          </a:prstGeom>
          <a:ln w="0">
            <a:noFill/>
          </a:ln>
        </p:spPr>
      </p:pic>
      <p:pic>
        <p:nvPicPr>
          <p:cNvPr id="204" name="Google Shape;650;p 1" descr=""/>
          <p:cNvPicPr/>
          <p:nvPr/>
        </p:nvPicPr>
        <p:blipFill>
          <a:blip r:embed="rId3"/>
          <a:srcRect l="85902" t="69590" r="1980" b="9600"/>
          <a:stretch/>
        </p:blipFill>
        <p:spPr>
          <a:xfrm>
            <a:off x="2944080" y="2561040"/>
            <a:ext cx="1433160" cy="1735200"/>
          </a:xfrm>
          <a:prstGeom prst="rect">
            <a:avLst/>
          </a:prstGeom>
          <a:ln w="0">
            <a:noFill/>
          </a:ln>
        </p:spPr>
      </p:pic>
      <p:pic>
        <p:nvPicPr>
          <p:cNvPr id="205" name="Google Shape;651;p 1" descr=""/>
          <p:cNvPicPr/>
          <p:nvPr/>
        </p:nvPicPr>
        <p:blipFill>
          <a:blip r:embed="rId4"/>
          <a:srcRect l="38544" t="79268" r="18973" b="0"/>
          <a:stretch/>
        </p:blipFill>
        <p:spPr>
          <a:xfrm>
            <a:off x="4225320" y="2639520"/>
            <a:ext cx="4505040" cy="1384560"/>
          </a:xfrm>
          <a:prstGeom prst="rect">
            <a:avLst/>
          </a:prstGeom>
          <a:ln w="0">
            <a:noFill/>
          </a:ln>
        </p:spPr>
      </p:pic>
      <p:sp>
        <p:nvSpPr>
          <p:cNvPr id="206" name="Google Shape;652;p 1"/>
          <p:cNvSpPr/>
          <p:nvPr/>
        </p:nvSpPr>
        <p:spPr>
          <a:xfrm>
            <a:off x="1823760" y="5124960"/>
            <a:ext cx="5495760" cy="64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Each of these feature maps’ cells has 4-6 “default boxes”</a:t>
            </a:r>
            <a:endParaRPr b="0" lang="ru-RU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SSD: “default boxes” of one cell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208" name="Google Shape;658;p 1"/>
          <p:cNvSpPr/>
          <p:nvPr/>
        </p:nvSpPr>
        <p:spPr>
          <a:xfrm>
            <a:off x="6720480" y="6602040"/>
            <a:ext cx="24231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6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https://github.com/sgrvinod/a-PyTorch-Tutorial-to-Object-Detection</a:t>
            </a:r>
            <a:r>
              <a:rPr b="0" lang="ru" sz="6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600" spc="-1" strike="noStrike">
              <a:latin typeface="Arial"/>
            </a:endParaRPr>
          </a:p>
        </p:txBody>
      </p:sp>
      <p:pic>
        <p:nvPicPr>
          <p:cNvPr id="209" name="Google Shape;659;p 1" descr=""/>
          <p:cNvPicPr/>
          <p:nvPr/>
        </p:nvPicPr>
        <p:blipFill>
          <a:blip r:embed="rId2"/>
          <a:srcRect l="57127" t="69590" r="23617" b="0"/>
          <a:stretch/>
        </p:blipFill>
        <p:spPr>
          <a:xfrm>
            <a:off x="412920" y="2187360"/>
            <a:ext cx="2230560" cy="2482560"/>
          </a:xfrm>
          <a:prstGeom prst="rect">
            <a:avLst/>
          </a:prstGeom>
          <a:ln w="0">
            <a:noFill/>
          </a:ln>
        </p:spPr>
      </p:pic>
      <p:pic>
        <p:nvPicPr>
          <p:cNvPr id="210" name="Google Shape;660;p 1" descr=""/>
          <p:cNvPicPr/>
          <p:nvPr/>
        </p:nvPicPr>
        <p:blipFill>
          <a:blip r:embed="rId3"/>
          <a:srcRect l="85902" t="69590" r="1980" b="9600"/>
          <a:stretch/>
        </p:blipFill>
        <p:spPr>
          <a:xfrm>
            <a:off x="2944080" y="2561040"/>
            <a:ext cx="1433160" cy="1735200"/>
          </a:xfrm>
          <a:prstGeom prst="rect">
            <a:avLst/>
          </a:prstGeom>
          <a:ln w="0">
            <a:noFill/>
          </a:ln>
        </p:spPr>
      </p:pic>
      <p:pic>
        <p:nvPicPr>
          <p:cNvPr id="211" name="Google Shape;661;p 1" descr=""/>
          <p:cNvPicPr/>
          <p:nvPr/>
        </p:nvPicPr>
        <p:blipFill>
          <a:blip r:embed="rId4"/>
          <a:srcRect l="38544" t="79268" r="18973" b="0"/>
          <a:stretch/>
        </p:blipFill>
        <p:spPr>
          <a:xfrm>
            <a:off x="4225320" y="2639520"/>
            <a:ext cx="4505040" cy="1384560"/>
          </a:xfrm>
          <a:prstGeom prst="rect">
            <a:avLst/>
          </a:prstGeom>
          <a:ln w="0">
            <a:noFill/>
          </a:ln>
        </p:spPr>
      </p:pic>
      <p:sp>
        <p:nvSpPr>
          <p:cNvPr id="212" name="Google Shape;662;p 1"/>
          <p:cNvSpPr/>
          <p:nvPr/>
        </p:nvSpPr>
        <p:spPr>
          <a:xfrm>
            <a:off x="1823760" y="5124960"/>
            <a:ext cx="5495760" cy="64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Each of these feature maps’ cells has 4-6 “default boxes”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213" name="Google Shape;663;p 1" descr=""/>
          <p:cNvPicPr/>
          <p:nvPr/>
        </p:nvPicPr>
        <p:blipFill>
          <a:blip r:embed="rId5"/>
          <a:stretch/>
        </p:blipFill>
        <p:spPr>
          <a:xfrm>
            <a:off x="3039480" y="1778400"/>
            <a:ext cx="5578920" cy="3107160"/>
          </a:xfrm>
          <a:prstGeom prst="rect">
            <a:avLst/>
          </a:prstGeom>
          <a:ln w="0">
            <a:noFill/>
          </a:ln>
        </p:spPr>
      </p:pic>
      <p:sp>
        <p:nvSpPr>
          <p:cNvPr id="214" name="Google Shape;664;p 1"/>
          <p:cNvSpPr/>
          <p:nvPr/>
        </p:nvSpPr>
        <p:spPr>
          <a:xfrm>
            <a:off x="479520" y="2502000"/>
            <a:ext cx="48600" cy="58320"/>
          </a:xfrm>
          <a:prstGeom prst="rect">
            <a:avLst/>
          </a:prstGeom>
          <a:noFill/>
          <a:ln w="28575">
            <a:solidFill>
              <a:srgbClr val="0000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Google Shape;665;p 1"/>
          <p:cNvSpPr/>
          <p:nvPr/>
        </p:nvSpPr>
        <p:spPr>
          <a:xfrm>
            <a:off x="504360" y="2502000"/>
            <a:ext cx="5113440" cy="429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0000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Google Shape;666;p 1"/>
          <p:cNvSpPr/>
          <p:nvPr/>
        </p:nvSpPr>
        <p:spPr>
          <a:xfrm>
            <a:off x="504360" y="2561040"/>
            <a:ext cx="5113440" cy="852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0000f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19760" cy="2736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5200" spc="-1" strike="noStrike">
                <a:solidFill>
                  <a:srgbClr val="000000"/>
                </a:solidFill>
                <a:latin typeface="Arial"/>
                <a:ea typeface="Arial"/>
              </a:rPr>
              <a:t>One-stage detectors</a:t>
            </a:r>
            <a:endParaRPr b="0" lang="ru-RU" sz="52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311760" y="3778920"/>
            <a:ext cx="8519760" cy="10562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595959"/>
                </a:solidFill>
                <a:latin typeface="Arial"/>
                <a:ea typeface="Arial"/>
              </a:rPr>
              <a:t>SSD, YOLO</a:t>
            </a:r>
            <a:endParaRPr b="0" lang="ru-RU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462;p67"/>
          <p:cNvSpPr/>
          <p:nvPr/>
        </p:nvSpPr>
        <p:spPr>
          <a:xfrm>
            <a:off x="3360600" y="2789280"/>
            <a:ext cx="2354760" cy="3157560"/>
          </a:xfrm>
          <a:prstGeom prst="rect">
            <a:avLst/>
          </a:prstGeom>
          <a:noFill/>
          <a:ln w="1905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Taxonomy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94" name="Google Shape;464;p67"/>
          <p:cNvSpPr/>
          <p:nvPr/>
        </p:nvSpPr>
        <p:spPr>
          <a:xfrm>
            <a:off x="3468240" y="1584000"/>
            <a:ext cx="213948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Detectors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5" name="Google Shape;465;p67"/>
          <p:cNvSpPr/>
          <p:nvPr/>
        </p:nvSpPr>
        <p:spPr>
          <a:xfrm>
            <a:off x="3468240" y="2789280"/>
            <a:ext cx="2139480" cy="283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One-Stage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SSD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YOLOv3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DSOD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RFBNet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6" name="Google Shape;466;p67"/>
          <p:cNvSpPr/>
          <p:nvPr/>
        </p:nvSpPr>
        <p:spPr>
          <a:xfrm>
            <a:off x="930240" y="2789280"/>
            <a:ext cx="2139480" cy="30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Two-Stage (Proposal-based)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Fast 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Faster RCNN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Mask RCNN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7" name="Google Shape;467;p67"/>
          <p:cNvSpPr/>
          <p:nvPr/>
        </p:nvSpPr>
        <p:spPr>
          <a:xfrm>
            <a:off x="6006600" y="2789280"/>
            <a:ext cx="2656440" cy="389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Points-based</a:t>
            </a: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CenterNet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CornerNet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ExtremeNet</a:t>
            </a:r>
            <a:br>
              <a:rPr sz="1800"/>
            </a:b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457200">
              <a:lnSpc>
                <a:spcPct val="100000"/>
              </a:lnSpc>
              <a:buNone/>
              <a:tabLst>
                <a:tab algn="l" pos="0"/>
              </a:tabLst>
            </a:pPr>
            <a:br>
              <a:rPr sz="1800"/>
            </a:b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00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EfficientDet (NAS)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8" name="Google Shape;468;p67"/>
          <p:cNvSpPr/>
          <p:nvPr/>
        </p:nvSpPr>
        <p:spPr>
          <a:xfrm flipH="1">
            <a:off x="2552400" y="2144880"/>
            <a:ext cx="1290960" cy="57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Google Shape;469;p67"/>
          <p:cNvSpPr/>
          <p:nvPr/>
        </p:nvSpPr>
        <p:spPr>
          <a:xfrm>
            <a:off x="5192640" y="2144880"/>
            <a:ext cx="1290960" cy="57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Google Shape;470;p67"/>
          <p:cNvSpPr/>
          <p:nvPr/>
        </p:nvSpPr>
        <p:spPr>
          <a:xfrm>
            <a:off x="4538520" y="2223720"/>
            <a:ext cx="360" cy="565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Google Shape;471;p67"/>
          <p:cNvSpPr/>
          <p:nvPr/>
        </p:nvSpPr>
        <p:spPr>
          <a:xfrm>
            <a:off x="608040" y="3674880"/>
            <a:ext cx="360" cy="2321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575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Google Shape;472;p67"/>
          <p:cNvSpPr/>
          <p:nvPr/>
        </p:nvSpPr>
        <p:spPr>
          <a:xfrm>
            <a:off x="201600" y="4157280"/>
            <a:ext cx="318600" cy="13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Time</a:t>
            </a:r>
            <a:endParaRPr b="0" lang="ru-RU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You Only Look Once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311760" y="208512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Get features from a </a:t>
            </a: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Backbone Network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Predict feature map (“grid”)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Predict boxes from grid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Post-process predictions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105" name="Google Shape;479;p68" descr=""/>
          <p:cNvPicPr/>
          <p:nvPr/>
        </p:nvPicPr>
        <p:blipFill>
          <a:blip r:embed="rId1"/>
          <a:stretch/>
        </p:blipFill>
        <p:spPr>
          <a:xfrm>
            <a:off x="3951360" y="2789640"/>
            <a:ext cx="5191920" cy="1725840"/>
          </a:xfrm>
          <a:prstGeom prst="rect">
            <a:avLst/>
          </a:prstGeom>
          <a:ln w="0">
            <a:noFill/>
          </a:ln>
        </p:spPr>
      </p:pic>
      <p:sp>
        <p:nvSpPr>
          <p:cNvPr id="106" name="Google Shape;480;p68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311760" y="791280"/>
            <a:ext cx="8519760" cy="1017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Detection: Single-Shot Multibox Detector (SSD)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08" name="Google Shape;486;p69" descr=""/>
          <p:cNvPicPr/>
          <p:nvPr/>
        </p:nvPicPr>
        <p:blipFill>
          <a:blip r:embed="rId1"/>
          <a:stretch/>
        </p:blipFill>
        <p:spPr>
          <a:xfrm>
            <a:off x="4359240" y="2409840"/>
            <a:ext cx="4784040" cy="2391480"/>
          </a:xfrm>
          <a:prstGeom prst="rect">
            <a:avLst/>
          </a:prstGeom>
          <a:ln w="0">
            <a:noFill/>
          </a:ln>
        </p:spPr>
      </p:pic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311760" y="2085120"/>
            <a:ext cx="4314600" cy="45543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Get features from a </a:t>
            </a:r>
            <a:r>
              <a:rPr b="1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Backbone Network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Predict feature map (“grid”)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Predict boxes from grid</a:t>
            </a:r>
            <a:br>
              <a:rPr sz="1800"/>
            </a:b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000000"/>
                </a:solidFill>
                <a:latin typeface="Arial"/>
                <a:ea typeface="Arial"/>
              </a:rPr>
              <a:t>Post-process predictions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10" name="Google Shape;488;p69"/>
          <p:cNvSpPr/>
          <p:nvPr/>
        </p:nvSpPr>
        <p:spPr>
          <a:xfrm>
            <a:off x="0" y="6602040"/>
            <a:ext cx="2626560" cy="2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55600" bIns="2556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0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2"/>
              </a:rPr>
              <a:t>https://arxiv.org/abs/1905.05055</a:t>
            </a:r>
            <a:r>
              <a:rPr b="0" lang="ru" sz="1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ru-RU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0" y="2934000"/>
            <a:ext cx="3984120" cy="989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“</a:t>
            </a: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Hone one thing, </a:t>
            </a:r>
            <a:endParaRPr b="0" lang="ru-RU" sz="2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but to the ideal”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12" name="Google Shape;494;p70" descr=""/>
          <p:cNvPicPr/>
          <p:nvPr/>
        </p:nvPicPr>
        <p:blipFill>
          <a:blip r:embed="rId1"/>
          <a:stretch/>
        </p:blipFill>
        <p:spPr>
          <a:xfrm>
            <a:off x="429840" y="1047600"/>
            <a:ext cx="3876120" cy="4761720"/>
          </a:xfrm>
          <a:prstGeom prst="rect">
            <a:avLst/>
          </a:prstGeom>
          <a:ln w="0">
            <a:noFill/>
          </a:ln>
        </p:spPr>
      </p:pic>
      <p:sp>
        <p:nvSpPr>
          <p:cNvPr id="113" name="Google Shape;495;p70"/>
          <p:cNvSpPr/>
          <p:nvPr/>
        </p:nvSpPr>
        <p:spPr>
          <a:xfrm>
            <a:off x="6949800" y="4093200"/>
            <a:ext cx="2193480" cy="42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i="1" lang="ru" sz="1400" spc="-1" strike="noStrike">
                <a:solidFill>
                  <a:srgbClr val="000000"/>
                </a:solidFill>
                <a:latin typeface="Arial"/>
                <a:ea typeface="Arial"/>
              </a:rPr>
              <a:t>Some clever person</a:t>
            </a:r>
            <a:endParaRPr b="0" lang="ru-RU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311760" y="593280"/>
            <a:ext cx="8519760" cy="762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800" spc="-1" strike="noStrike">
                <a:solidFill>
                  <a:srgbClr val="000000"/>
                </a:solidFill>
                <a:latin typeface="Arial"/>
                <a:ea typeface="Arial"/>
              </a:rPr>
              <a:t>Convolutions: recap</a:t>
            </a:r>
            <a:endParaRPr b="0" lang="ru-RU" sz="2800" spc="-1" strike="noStrike">
              <a:latin typeface="Arial"/>
            </a:endParaRPr>
          </a:p>
        </p:txBody>
      </p:sp>
      <p:pic>
        <p:nvPicPr>
          <p:cNvPr id="115" name="Google Shape;501;p71" descr=""/>
          <p:cNvPicPr/>
          <p:nvPr/>
        </p:nvPicPr>
        <p:blipFill>
          <a:blip r:embed="rId1"/>
          <a:stretch/>
        </p:blipFill>
        <p:spPr>
          <a:xfrm>
            <a:off x="428760" y="1991520"/>
            <a:ext cx="8286120" cy="2047320"/>
          </a:xfrm>
          <a:prstGeom prst="rect">
            <a:avLst/>
          </a:prstGeom>
          <a:ln w="0">
            <a:noFill/>
          </a:ln>
        </p:spPr>
      </p:pic>
      <p:sp>
        <p:nvSpPr>
          <p:cNvPr id="116" name="Google Shape;502;p71"/>
          <p:cNvSpPr/>
          <p:nvPr/>
        </p:nvSpPr>
        <p:spPr>
          <a:xfrm>
            <a:off x="76752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image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17" name="Google Shape;503;p71"/>
          <p:cNvSpPr/>
          <p:nvPr/>
        </p:nvSpPr>
        <p:spPr>
          <a:xfrm>
            <a:off x="343080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conv kernels (filters)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18" name="Google Shape;504;p71"/>
          <p:cNvSpPr/>
          <p:nvPr/>
        </p:nvSpPr>
        <p:spPr>
          <a:xfrm>
            <a:off x="6318360" y="435888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feature map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19" name="Google Shape;505;p71"/>
          <p:cNvSpPr/>
          <p:nvPr/>
        </p:nvSpPr>
        <p:spPr>
          <a:xfrm>
            <a:off x="6671160" y="2381040"/>
            <a:ext cx="412560" cy="40284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Google Shape;506;p71"/>
          <p:cNvSpPr/>
          <p:nvPr/>
        </p:nvSpPr>
        <p:spPr>
          <a:xfrm flipH="1" rot="10800000">
            <a:off x="6676200" y="1988280"/>
            <a:ext cx="397800" cy="39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Google Shape;507;p71"/>
          <p:cNvSpPr/>
          <p:nvPr/>
        </p:nvSpPr>
        <p:spPr>
          <a:xfrm flipH="1" rot="10800000">
            <a:off x="7086600" y="1988280"/>
            <a:ext cx="397800" cy="39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Google Shape;508;p71"/>
          <p:cNvSpPr/>
          <p:nvPr/>
        </p:nvSpPr>
        <p:spPr>
          <a:xfrm flipH="1" rot="10800000">
            <a:off x="7076880" y="2386800"/>
            <a:ext cx="397800" cy="39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Google Shape;509;p71"/>
          <p:cNvSpPr/>
          <p:nvPr/>
        </p:nvSpPr>
        <p:spPr>
          <a:xfrm>
            <a:off x="7074720" y="1987560"/>
            <a:ext cx="40248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Google Shape;510;p71"/>
          <p:cNvSpPr/>
          <p:nvPr/>
        </p:nvSpPr>
        <p:spPr>
          <a:xfrm rot="5400000">
            <a:off x="7281720" y="2184120"/>
            <a:ext cx="40248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Google Shape;511;p71"/>
          <p:cNvSpPr/>
          <p:nvPr/>
        </p:nvSpPr>
        <p:spPr>
          <a:xfrm>
            <a:off x="5881680" y="1446120"/>
            <a:ext cx="1986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1600" spc="-1" strike="noStrike">
                <a:solidFill>
                  <a:srgbClr val="000000"/>
                </a:solidFill>
                <a:latin typeface="Arial"/>
                <a:ea typeface="Arial"/>
              </a:rPr>
              <a:t>cell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126" name="Google Shape;512;p71"/>
          <p:cNvSpPr/>
          <p:nvPr/>
        </p:nvSpPr>
        <p:spPr>
          <a:xfrm>
            <a:off x="2941920" y="1387440"/>
            <a:ext cx="5772960" cy="40334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LibreOffice/7.3.6.2$Linux_X86_64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2023-05-04T01:22:28Z</dcterms:modified>
  <cp:revision>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